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A69E20-9750-4192-B0C7-390F72CA6E5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967508C-61D4-4A81-B8A4-984728D63CC8}">
      <dgm:prSet/>
      <dgm:spPr/>
      <dgm:t>
        <a:bodyPr/>
        <a:lstStyle/>
        <a:p>
          <a:r>
            <a:rPr lang="kn-IN" b="1" i="0" dirty="0"/>
            <a:t>1 , ವೀರಗಾಸಯಲ್ಲಿ ಬಳಸುವ ವಾದ್ಯಗಳು ಯಾವುವು ?</a:t>
          </a:r>
          <a:endParaRPr lang="en-IN" dirty="0"/>
        </a:p>
      </dgm:t>
    </dgm:pt>
    <dgm:pt modelId="{39795C8C-BC0C-4D01-B864-21640D108AF4}" type="parTrans" cxnId="{8EE918A8-C60A-4A51-9BBA-52F9598A7F0F}">
      <dgm:prSet/>
      <dgm:spPr/>
      <dgm:t>
        <a:bodyPr/>
        <a:lstStyle/>
        <a:p>
          <a:endParaRPr lang="en-IN"/>
        </a:p>
      </dgm:t>
    </dgm:pt>
    <dgm:pt modelId="{ACFD8B33-147F-4D0D-9B8E-1FE10832B9D6}" type="sibTrans" cxnId="{8EE918A8-C60A-4A51-9BBA-52F9598A7F0F}">
      <dgm:prSet/>
      <dgm:spPr/>
      <dgm:t>
        <a:bodyPr/>
        <a:lstStyle/>
        <a:p>
          <a:endParaRPr lang="en-IN"/>
        </a:p>
      </dgm:t>
    </dgm:pt>
    <dgm:pt modelId="{881D6DF5-707A-4152-97C4-7A85ADEB4B3C}" type="pres">
      <dgm:prSet presAssocID="{4FA69E20-9750-4192-B0C7-390F72CA6E5F}" presName="linear" presStyleCnt="0">
        <dgm:presLayoutVars>
          <dgm:animLvl val="lvl"/>
          <dgm:resizeHandles val="exact"/>
        </dgm:presLayoutVars>
      </dgm:prSet>
      <dgm:spPr/>
    </dgm:pt>
    <dgm:pt modelId="{CC205B51-E359-4517-B855-F49B94FA0922}" type="pres">
      <dgm:prSet presAssocID="{6967508C-61D4-4A81-B8A4-984728D63CC8}" presName="parentText" presStyleLbl="node1" presStyleIdx="0" presStyleCnt="1" custScaleY="35684">
        <dgm:presLayoutVars>
          <dgm:chMax val="0"/>
          <dgm:bulletEnabled val="1"/>
        </dgm:presLayoutVars>
      </dgm:prSet>
      <dgm:spPr/>
    </dgm:pt>
  </dgm:ptLst>
  <dgm:cxnLst>
    <dgm:cxn modelId="{FE63A41E-B6AD-42AF-A296-FB0DA12DB451}" type="presOf" srcId="{6967508C-61D4-4A81-B8A4-984728D63CC8}" destId="{CC205B51-E359-4517-B855-F49B94FA0922}" srcOrd="0" destOrd="0" presId="urn:microsoft.com/office/officeart/2005/8/layout/vList2"/>
    <dgm:cxn modelId="{2DF3BD31-8CA6-4035-8422-F18A2D4E026E}" type="presOf" srcId="{4FA69E20-9750-4192-B0C7-390F72CA6E5F}" destId="{881D6DF5-707A-4152-97C4-7A85ADEB4B3C}" srcOrd="0" destOrd="0" presId="urn:microsoft.com/office/officeart/2005/8/layout/vList2"/>
    <dgm:cxn modelId="{8EE918A8-C60A-4A51-9BBA-52F9598A7F0F}" srcId="{4FA69E20-9750-4192-B0C7-390F72CA6E5F}" destId="{6967508C-61D4-4A81-B8A4-984728D63CC8}" srcOrd="0" destOrd="0" parTransId="{39795C8C-BC0C-4D01-B864-21640D108AF4}" sibTransId="{ACFD8B33-147F-4D0D-9B8E-1FE10832B9D6}"/>
    <dgm:cxn modelId="{F317554C-46CD-44F3-A19A-AA45C26165B2}" type="presParOf" srcId="{881D6DF5-707A-4152-97C4-7A85ADEB4B3C}" destId="{CC205B51-E359-4517-B855-F49B94FA092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4E136B-000B-45B6-8A47-C57FA6EA709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F34162F-532C-441B-B20F-9F97E39B4E72}">
      <dgm:prSet/>
      <dgm:spPr/>
      <dgm:t>
        <a:bodyPr/>
        <a:lstStyle/>
        <a:p>
          <a:r>
            <a:rPr lang="kn-IN" b="1" i="0" dirty="0"/>
            <a:t>1 , ವೀರಗಾಸಯಲ್ಲಿ ಬಳಸುವ ವಾದ್ಯಗಳು ಯಾವುವು ?</a:t>
          </a:r>
          <a:endParaRPr lang="en-IN" dirty="0"/>
        </a:p>
      </dgm:t>
    </dgm:pt>
    <dgm:pt modelId="{B017B5E3-D4AB-4433-AE1B-3E160A08DC2F}" type="parTrans" cxnId="{CA9C4E43-0320-4386-BEB1-FEE3D3479D8B}">
      <dgm:prSet/>
      <dgm:spPr/>
      <dgm:t>
        <a:bodyPr/>
        <a:lstStyle/>
        <a:p>
          <a:endParaRPr lang="en-IN"/>
        </a:p>
      </dgm:t>
    </dgm:pt>
    <dgm:pt modelId="{2C9AC29C-B58D-4581-BC5B-9A6CA92286D2}" type="sibTrans" cxnId="{CA9C4E43-0320-4386-BEB1-FEE3D3479D8B}">
      <dgm:prSet/>
      <dgm:spPr/>
      <dgm:t>
        <a:bodyPr/>
        <a:lstStyle/>
        <a:p>
          <a:endParaRPr lang="en-IN"/>
        </a:p>
      </dgm:t>
    </dgm:pt>
    <dgm:pt modelId="{A15B8BF6-FF0C-465F-BA91-64B836A61A67}">
      <dgm:prSet/>
      <dgm:spPr/>
      <dgm:t>
        <a:bodyPr/>
        <a:lstStyle/>
        <a:p>
          <a:r>
            <a:rPr lang="kn-IN" b="0" i="0" dirty="0"/>
            <a:t>ಉತ್ತರ : ವೀರಗಾಸೆಯಲ್ಲಿ ಬಳಸುವ ಪಂಚವಾದ್ಯಗಳಾದ ತಾಳ , ಶ್ರುತಿ , ಚಮಾಳ , ಓಲಗ , ಕರಡೆ ಬಳಕೆಯಾಗುತ್ತವೆ .</a:t>
          </a:r>
          <a:endParaRPr lang="en-IN" dirty="0"/>
        </a:p>
      </dgm:t>
    </dgm:pt>
    <dgm:pt modelId="{ADE72F88-00B0-455F-BA1B-F865C67F1FB7}" type="parTrans" cxnId="{8C0440E3-B559-413D-8939-D9553FE9E408}">
      <dgm:prSet/>
      <dgm:spPr/>
      <dgm:t>
        <a:bodyPr/>
        <a:lstStyle/>
        <a:p>
          <a:endParaRPr lang="en-IN"/>
        </a:p>
      </dgm:t>
    </dgm:pt>
    <dgm:pt modelId="{4DA0A9AC-A1EB-4314-9F2E-04BA8CECA8B4}" type="sibTrans" cxnId="{8C0440E3-B559-413D-8939-D9553FE9E408}">
      <dgm:prSet/>
      <dgm:spPr/>
      <dgm:t>
        <a:bodyPr/>
        <a:lstStyle/>
        <a:p>
          <a:endParaRPr lang="en-IN"/>
        </a:p>
      </dgm:t>
    </dgm:pt>
    <dgm:pt modelId="{5DD01B68-6C56-43C9-88D2-8855983C342D}">
      <dgm:prSet/>
      <dgm:spPr/>
      <dgm:t>
        <a:bodyPr/>
        <a:lstStyle/>
        <a:p>
          <a:r>
            <a:rPr lang="en-US" dirty="0"/>
            <a:t>2.</a:t>
          </a:r>
          <a:r>
            <a:rPr lang="kn-IN" dirty="0"/>
            <a:t>ವೀರಗಾಸೆ ನೃತ್ಯದಲ್ಲಿ ವಾದ್ಯಗಳು ಯಾವುವು</a:t>
          </a:r>
          <a:endParaRPr lang="en-IN" dirty="0"/>
        </a:p>
      </dgm:t>
    </dgm:pt>
    <dgm:pt modelId="{CDEC27FE-83CB-45DF-9E8D-4E83A2A98E87}" type="parTrans" cxnId="{05E269DA-7DF2-4B35-8E6D-F5688590BD85}">
      <dgm:prSet/>
      <dgm:spPr/>
      <dgm:t>
        <a:bodyPr/>
        <a:lstStyle/>
        <a:p>
          <a:endParaRPr lang="en-IN"/>
        </a:p>
      </dgm:t>
    </dgm:pt>
    <dgm:pt modelId="{3364D009-DD15-415C-849C-901FB85F0C49}" type="sibTrans" cxnId="{05E269DA-7DF2-4B35-8E6D-F5688590BD85}">
      <dgm:prSet/>
      <dgm:spPr/>
      <dgm:t>
        <a:bodyPr/>
        <a:lstStyle/>
        <a:p>
          <a:endParaRPr lang="en-IN"/>
        </a:p>
      </dgm:t>
    </dgm:pt>
    <dgm:pt modelId="{EA32E714-4D5D-4097-9780-BE4E816B30C7}" type="pres">
      <dgm:prSet presAssocID="{CF4E136B-000B-45B6-8A47-C57FA6EA709D}" presName="linear" presStyleCnt="0">
        <dgm:presLayoutVars>
          <dgm:animLvl val="lvl"/>
          <dgm:resizeHandles val="exact"/>
        </dgm:presLayoutVars>
      </dgm:prSet>
      <dgm:spPr/>
    </dgm:pt>
    <dgm:pt modelId="{9CFB0F9D-F7CD-43E6-A914-67127AA6BA8D}" type="pres">
      <dgm:prSet presAssocID="{AF34162F-532C-441B-B20F-9F97E39B4E72}" presName="parentText" presStyleLbl="node1" presStyleIdx="0" presStyleCnt="3" custScaleY="376053" custLinFactNeighborY="-15933">
        <dgm:presLayoutVars>
          <dgm:chMax val="0"/>
          <dgm:bulletEnabled val="1"/>
        </dgm:presLayoutVars>
      </dgm:prSet>
      <dgm:spPr/>
    </dgm:pt>
    <dgm:pt modelId="{AA42F076-CF3A-4B58-83D4-44D568D769AF}" type="pres">
      <dgm:prSet presAssocID="{2C9AC29C-B58D-4581-BC5B-9A6CA92286D2}" presName="spacer" presStyleCnt="0"/>
      <dgm:spPr/>
    </dgm:pt>
    <dgm:pt modelId="{4FAB0A33-1727-4FCA-A483-921765960EEE}" type="pres">
      <dgm:prSet presAssocID="{A15B8BF6-FF0C-465F-BA91-64B836A61A67}" presName="parentText" presStyleLbl="node1" presStyleIdx="1" presStyleCnt="3" custScaleY="267520">
        <dgm:presLayoutVars>
          <dgm:chMax val="0"/>
          <dgm:bulletEnabled val="1"/>
        </dgm:presLayoutVars>
      </dgm:prSet>
      <dgm:spPr/>
    </dgm:pt>
    <dgm:pt modelId="{1905F74E-69E5-4D42-9165-C8C3A38F32CC}" type="pres">
      <dgm:prSet presAssocID="{4DA0A9AC-A1EB-4314-9F2E-04BA8CECA8B4}" presName="spacer" presStyleCnt="0"/>
      <dgm:spPr/>
    </dgm:pt>
    <dgm:pt modelId="{77C56D88-03C3-4214-97E2-41FB62D77645}" type="pres">
      <dgm:prSet presAssocID="{5DD01B68-6C56-43C9-88D2-8855983C342D}" presName="parentText" presStyleLbl="node1" presStyleIdx="2" presStyleCnt="3" custScaleY="224631">
        <dgm:presLayoutVars>
          <dgm:chMax val="0"/>
          <dgm:bulletEnabled val="1"/>
        </dgm:presLayoutVars>
      </dgm:prSet>
      <dgm:spPr/>
    </dgm:pt>
  </dgm:ptLst>
  <dgm:cxnLst>
    <dgm:cxn modelId="{CA9C4E43-0320-4386-BEB1-FEE3D3479D8B}" srcId="{CF4E136B-000B-45B6-8A47-C57FA6EA709D}" destId="{AF34162F-532C-441B-B20F-9F97E39B4E72}" srcOrd="0" destOrd="0" parTransId="{B017B5E3-D4AB-4433-AE1B-3E160A08DC2F}" sibTransId="{2C9AC29C-B58D-4581-BC5B-9A6CA92286D2}"/>
    <dgm:cxn modelId="{60FEB175-3A43-4C56-B218-8463D0809B7A}" type="presOf" srcId="{5DD01B68-6C56-43C9-88D2-8855983C342D}" destId="{77C56D88-03C3-4214-97E2-41FB62D77645}" srcOrd="0" destOrd="0" presId="urn:microsoft.com/office/officeart/2005/8/layout/vList2"/>
    <dgm:cxn modelId="{05A60C92-77F2-47C1-A22A-A204C187F3CD}" type="presOf" srcId="{AF34162F-532C-441B-B20F-9F97E39B4E72}" destId="{9CFB0F9D-F7CD-43E6-A914-67127AA6BA8D}" srcOrd="0" destOrd="0" presId="urn:microsoft.com/office/officeart/2005/8/layout/vList2"/>
    <dgm:cxn modelId="{6FFDDBA9-AE60-471A-B845-6465B49493DA}" type="presOf" srcId="{CF4E136B-000B-45B6-8A47-C57FA6EA709D}" destId="{EA32E714-4D5D-4097-9780-BE4E816B30C7}" srcOrd="0" destOrd="0" presId="urn:microsoft.com/office/officeart/2005/8/layout/vList2"/>
    <dgm:cxn modelId="{05E269DA-7DF2-4B35-8E6D-F5688590BD85}" srcId="{CF4E136B-000B-45B6-8A47-C57FA6EA709D}" destId="{5DD01B68-6C56-43C9-88D2-8855983C342D}" srcOrd="2" destOrd="0" parTransId="{CDEC27FE-83CB-45DF-9E8D-4E83A2A98E87}" sibTransId="{3364D009-DD15-415C-849C-901FB85F0C49}"/>
    <dgm:cxn modelId="{23AE43E2-2B10-41BF-860F-B04E2EB33293}" type="presOf" srcId="{A15B8BF6-FF0C-465F-BA91-64B836A61A67}" destId="{4FAB0A33-1727-4FCA-A483-921765960EEE}" srcOrd="0" destOrd="0" presId="urn:microsoft.com/office/officeart/2005/8/layout/vList2"/>
    <dgm:cxn modelId="{8C0440E3-B559-413D-8939-D9553FE9E408}" srcId="{CF4E136B-000B-45B6-8A47-C57FA6EA709D}" destId="{A15B8BF6-FF0C-465F-BA91-64B836A61A67}" srcOrd="1" destOrd="0" parTransId="{ADE72F88-00B0-455F-BA1B-F865C67F1FB7}" sibTransId="{4DA0A9AC-A1EB-4314-9F2E-04BA8CECA8B4}"/>
    <dgm:cxn modelId="{9C49E304-552D-4121-8DE3-040B9E39063D}" type="presParOf" srcId="{EA32E714-4D5D-4097-9780-BE4E816B30C7}" destId="{9CFB0F9D-F7CD-43E6-A914-67127AA6BA8D}" srcOrd="0" destOrd="0" presId="urn:microsoft.com/office/officeart/2005/8/layout/vList2"/>
    <dgm:cxn modelId="{4612BC7A-FA65-493F-9530-808FB7FDBD74}" type="presParOf" srcId="{EA32E714-4D5D-4097-9780-BE4E816B30C7}" destId="{AA42F076-CF3A-4B58-83D4-44D568D769AF}" srcOrd="1" destOrd="0" presId="urn:microsoft.com/office/officeart/2005/8/layout/vList2"/>
    <dgm:cxn modelId="{CDBA64FC-8D54-42CB-A947-89D21CE6F794}" type="presParOf" srcId="{EA32E714-4D5D-4097-9780-BE4E816B30C7}" destId="{4FAB0A33-1727-4FCA-A483-921765960EEE}" srcOrd="2" destOrd="0" presId="urn:microsoft.com/office/officeart/2005/8/layout/vList2"/>
    <dgm:cxn modelId="{9CE0C4DE-CA30-48FB-9167-ADFE8D371E92}" type="presParOf" srcId="{EA32E714-4D5D-4097-9780-BE4E816B30C7}" destId="{1905F74E-69E5-4D42-9165-C8C3A38F32CC}" srcOrd="3" destOrd="0" presId="urn:microsoft.com/office/officeart/2005/8/layout/vList2"/>
    <dgm:cxn modelId="{5122AF0B-78FA-4C40-8A63-0F2BF1AECD84}" type="presParOf" srcId="{EA32E714-4D5D-4097-9780-BE4E816B30C7}" destId="{77C56D88-03C3-4214-97E2-41FB62D7764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3AC5AA1-6C4E-48BF-BEC5-BC6DA91457F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9F44B2D-9C01-4312-8F57-579814EDBFC5}">
      <dgm:prSet/>
      <dgm:spPr/>
      <dgm:t>
        <a:bodyPr/>
        <a:lstStyle/>
        <a:p>
          <a:r>
            <a:rPr lang="kn-IN" b="0" i="0" dirty="0"/>
            <a:t>ಉತ್ತರ : ಪಂಚವಾದ್ಯಗಳಾದ ತಾಳ , ಶ್ರುತಿ , ಚಮಾಳ , ಓಲಗ , ಕರಡೆ ಬಳಕೆಯಾಗುತ್ತವೆ.</a:t>
          </a:r>
          <a:endParaRPr lang="en-IN" dirty="0"/>
        </a:p>
      </dgm:t>
    </dgm:pt>
    <dgm:pt modelId="{6F7444A3-4F49-4D76-9756-B5EC615B6CE7}" type="parTrans" cxnId="{987520FE-5839-476C-9A37-6C39B4BDA4F5}">
      <dgm:prSet/>
      <dgm:spPr/>
      <dgm:t>
        <a:bodyPr/>
        <a:lstStyle/>
        <a:p>
          <a:endParaRPr lang="en-IN"/>
        </a:p>
      </dgm:t>
    </dgm:pt>
    <dgm:pt modelId="{2283CBCF-7581-4DDC-B40D-510E7BEDA6BD}" type="sibTrans" cxnId="{987520FE-5839-476C-9A37-6C39B4BDA4F5}">
      <dgm:prSet/>
      <dgm:spPr/>
      <dgm:t>
        <a:bodyPr/>
        <a:lstStyle/>
        <a:p>
          <a:endParaRPr lang="en-IN"/>
        </a:p>
      </dgm:t>
    </dgm:pt>
    <dgm:pt modelId="{F0B7F857-34AD-4134-A972-97457DC226DC}" type="pres">
      <dgm:prSet presAssocID="{93AC5AA1-6C4E-48BF-BEC5-BC6DA91457F5}" presName="linear" presStyleCnt="0">
        <dgm:presLayoutVars>
          <dgm:animLvl val="lvl"/>
          <dgm:resizeHandles val="exact"/>
        </dgm:presLayoutVars>
      </dgm:prSet>
      <dgm:spPr/>
    </dgm:pt>
    <dgm:pt modelId="{28B7B44E-5049-4431-9AF1-508F45D7BAFC}" type="pres">
      <dgm:prSet presAssocID="{89F44B2D-9C01-4312-8F57-579814EDBFC5}" presName="parentText" presStyleLbl="node1" presStyleIdx="0" presStyleCnt="1" custScaleY="20264" custLinFactNeighborY="-31718">
        <dgm:presLayoutVars>
          <dgm:chMax val="0"/>
          <dgm:bulletEnabled val="1"/>
        </dgm:presLayoutVars>
      </dgm:prSet>
      <dgm:spPr/>
    </dgm:pt>
  </dgm:ptLst>
  <dgm:cxnLst>
    <dgm:cxn modelId="{A29A4F41-C9C3-4615-83A6-5AECCF92BB01}" type="presOf" srcId="{89F44B2D-9C01-4312-8F57-579814EDBFC5}" destId="{28B7B44E-5049-4431-9AF1-508F45D7BAFC}" srcOrd="0" destOrd="0" presId="urn:microsoft.com/office/officeart/2005/8/layout/vList2"/>
    <dgm:cxn modelId="{B19472CD-E743-4428-BA22-A913A1B9EA3C}" type="presOf" srcId="{93AC5AA1-6C4E-48BF-BEC5-BC6DA91457F5}" destId="{F0B7F857-34AD-4134-A972-97457DC226DC}" srcOrd="0" destOrd="0" presId="urn:microsoft.com/office/officeart/2005/8/layout/vList2"/>
    <dgm:cxn modelId="{987520FE-5839-476C-9A37-6C39B4BDA4F5}" srcId="{93AC5AA1-6C4E-48BF-BEC5-BC6DA91457F5}" destId="{89F44B2D-9C01-4312-8F57-579814EDBFC5}" srcOrd="0" destOrd="0" parTransId="{6F7444A3-4F49-4D76-9756-B5EC615B6CE7}" sibTransId="{2283CBCF-7581-4DDC-B40D-510E7BEDA6BD}"/>
    <dgm:cxn modelId="{B3AA5BFA-6DBF-4872-8021-E9DB2C80262A}" type="presParOf" srcId="{F0B7F857-34AD-4134-A972-97457DC226DC}" destId="{28B7B44E-5049-4431-9AF1-508F45D7BAF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205B51-E359-4517-B855-F49B94FA0922}">
      <dsp:nvSpPr>
        <dsp:cNvPr id="0" name=""/>
        <dsp:cNvSpPr/>
      </dsp:nvSpPr>
      <dsp:spPr>
        <a:xfrm>
          <a:off x="0" y="1494304"/>
          <a:ext cx="10515600" cy="13627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n-IN" sz="3300" b="1" i="0" kern="1200" dirty="0"/>
            <a:t>1 , ವೀರಗಾಸಯಲ್ಲಿ ಬಳಸುವ ವಾದ್ಯಗಳು ಯಾವುವು ?</a:t>
          </a:r>
          <a:endParaRPr lang="en-IN" sz="3300" kern="1200" dirty="0"/>
        </a:p>
      </dsp:txBody>
      <dsp:txXfrm>
        <a:off x="66523" y="1560827"/>
        <a:ext cx="10382554" cy="12296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FB0F9D-F7CD-43E6-A914-67127AA6BA8D}">
      <dsp:nvSpPr>
        <dsp:cNvPr id="0" name=""/>
        <dsp:cNvSpPr/>
      </dsp:nvSpPr>
      <dsp:spPr>
        <a:xfrm>
          <a:off x="0" y="50749"/>
          <a:ext cx="10515600" cy="16455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n-IN" sz="1700" b="1" i="0" kern="1200" dirty="0"/>
            <a:t>1 , ವೀರಗಾಸಯಲ್ಲಿ ಬಳಸುವ ವಾದ್ಯಗಳು ಯಾವುವು ?</a:t>
          </a:r>
          <a:endParaRPr lang="en-IN" sz="1700" kern="1200" dirty="0"/>
        </a:p>
      </dsp:txBody>
      <dsp:txXfrm>
        <a:off x="80328" y="131077"/>
        <a:ext cx="10354944" cy="1484876"/>
      </dsp:txXfrm>
    </dsp:sp>
    <dsp:sp modelId="{4FAB0A33-1727-4FCA-A483-921765960EEE}">
      <dsp:nvSpPr>
        <dsp:cNvPr id="0" name=""/>
        <dsp:cNvSpPr/>
      </dsp:nvSpPr>
      <dsp:spPr>
        <a:xfrm>
          <a:off x="0" y="1753042"/>
          <a:ext cx="10515600" cy="11706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n-IN" sz="1700" b="0" i="0" kern="1200" dirty="0"/>
            <a:t>ಉತ್ತರ : ವೀರಗಾಸೆಯಲ್ಲಿ ಬಳಸುವ ಪಂಚವಾದ್ಯಗಳಾದ ತಾಳ , ಶ್ರುತಿ , ಚಮಾಳ , ಓಲಗ , ಕರಡೆ ಬಳಕೆಯಾಗುತ್ತವೆ .</a:t>
          </a:r>
          <a:endParaRPr lang="en-IN" sz="1700" kern="1200" dirty="0"/>
        </a:p>
      </dsp:txBody>
      <dsp:txXfrm>
        <a:off x="57145" y="1810187"/>
        <a:ext cx="10401310" cy="1056324"/>
      </dsp:txXfrm>
    </dsp:sp>
    <dsp:sp modelId="{77C56D88-03C3-4214-97E2-41FB62D77645}">
      <dsp:nvSpPr>
        <dsp:cNvPr id="0" name=""/>
        <dsp:cNvSpPr/>
      </dsp:nvSpPr>
      <dsp:spPr>
        <a:xfrm>
          <a:off x="0" y="2972616"/>
          <a:ext cx="10515600" cy="982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2.</a:t>
          </a:r>
          <a:r>
            <a:rPr lang="kn-IN" sz="1700" kern="1200" dirty="0"/>
            <a:t>ವೀರಗಾಸೆ ನೃತ್ಯದಲ್ಲಿ ವಾದ್ಯಗಳು ಯಾವುವು</a:t>
          </a:r>
          <a:endParaRPr lang="en-IN" sz="1700" kern="1200" dirty="0"/>
        </a:p>
      </dsp:txBody>
      <dsp:txXfrm>
        <a:off x="47983" y="3020599"/>
        <a:ext cx="10419634" cy="8869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7B44E-5049-4431-9AF1-508F45D7BAFC}">
      <dsp:nvSpPr>
        <dsp:cNvPr id="0" name=""/>
        <dsp:cNvSpPr/>
      </dsp:nvSpPr>
      <dsp:spPr>
        <a:xfrm>
          <a:off x="0" y="0"/>
          <a:ext cx="10515600" cy="10014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n-IN" sz="2300" b="0" i="0" kern="1200" dirty="0"/>
            <a:t>ಉತ್ತರ : ಪಂಚವಾದ್ಯಗಳಾದ ತಾಳ , ಶ್ರುತಿ , ಚಮಾಳ , ಓಲಗ , ಕರಡೆ ಬಳಕೆಯಾಗುತ್ತವೆ.</a:t>
          </a:r>
          <a:endParaRPr lang="en-IN" sz="2300" kern="1200" dirty="0"/>
        </a:p>
      </dsp:txBody>
      <dsp:txXfrm>
        <a:off x="48887" y="48887"/>
        <a:ext cx="10417826" cy="9036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2D236-B9D4-9991-82FD-C7C63B3CA5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17B942-8E7C-D863-CEC7-2D97382F9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5984B-409E-9C34-4326-74DA7F85F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7259E-20A7-248B-392C-C8A431DBA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CA92C-F2E4-9041-A6D9-3A324234A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864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1A3B0-63BF-5CD8-766D-DF4FDE406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03966-FFBA-92C9-9A91-44D05175C3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5E9F0-0D90-5767-F5B5-921D6948C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7F638-FFF3-4CDE-4E9F-FF3681C3C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E275A-4565-6728-161E-E4844393D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068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BD34F7-F07C-4F10-5BC4-69BC342806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41FB37-7859-357F-E7C5-CD61D0E9D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790D6-C18F-F57A-B550-730FC3072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1D136-FC71-F351-4D03-039EF8589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B3542-9DC0-D597-295A-9265D1658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8209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4F4AB-F598-0745-2C13-837A26B03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41C4D-6F7F-771A-8E88-FD8306ADD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3204F-0BD3-002A-F179-BAC0FA7DD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EA25C-6988-1A97-3330-B050B6374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0B898-9E60-1ACC-D091-0C39D051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5219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EAEAA-D322-7B6B-022E-08B2E7672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014D4-988B-F57B-ED5D-A0BF647FCF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3BEF7-68F3-30EE-FC2C-F66447D69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D9BBB-8287-D189-1FD5-E50A3FB0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4DEDA-73CD-19B1-3540-2B583189D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4569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6DA2D-EF7D-6ECE-DC7E-9EE923F70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82F0-94BF-3988-7125-8A843222EB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AC7DDB-F9E0-8399-E33B-4493906222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BFCDA-176D-B136-537B-666715FF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D73D0-54AB-057E-46E1-D825A77E2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A626A2-356A-232D-CA51-62BE5181A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866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9D4B1-6747-AE4F-9EFF-98C17AF59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418A00-6140-E53F-E2A2-892DAA85D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FCFEA3-6213-A9B0-F9CB-CD5D4B17D5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25B6F7-C3A0-EF71-797D-2EE91A7B89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2369CF-15B7-75EF-946D-BE4BAA1FF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498581-E49E-51A2-D273-34E5C2A6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71C47A-3B93-27DB-893F-841FB63C4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E530E7-F635-EDC1-BA3F-573DA4A55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326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4D1EA-7C01-E759-8A25-AD5E0BA13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97B16B-A6AC-7AD1-47E3-20490318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65BFA-CDB5-8123-C495-42BECB52E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5F7D6-3EDF-95AF-FE20-85D475C5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789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C57DAD-D99D-1314-BC49-4DD8F8B18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8DA08A-E06F-E85E-3629-CEA822F7C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B4513-B6DC-683E-BC58-B1A2F9A7B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318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C1DEA-8E97-FCBB-1DF2-F8538DF06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46734-E0CF-8474-77DB-D69632AD7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44B942-957C-17ED-028A-C096F7836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9A8FF-697F-2845-1666-17AE4A51D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4ECC3C-62D5-0A67-F650-79D16E7A2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88BD7-40E9-F221-B5F2-025C41D0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7523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859E7-F260-63BF-A16F-0434BC9D6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49E517-4476-AD23-EBC0-F54C633EEE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38B62-6D59-7982-81C8-F7316991C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837C89-1BF1-DDA1-EA72-BBE06262E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A6936-6743-45A2-74DD-5D31DC992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55F7F-ADF0-EE91-FBBF-2FA2E7A7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9846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D7E19A-168E-F97C-E938-0C6DAFCA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5C1E3-DF1D-FC40-5624-5D375757A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C2282-6DAC-D644-BE3D-6351DF0DD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6812C-8B91-4483-88A8-DF1E67995F97}" type="datetimeFigureOut">
              <a:rPr lang="en-IN" smtClean="0"/>
              <a:t>09-11-2022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A5A1B-4ADB-9C58-922E-D5588B4BA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374A8-F263-A6EE-A44F-063EEED73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02F87-C23D-4117-8E14-A3E60889B1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098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3A7C6-53CB-A6BA-9DAE-B7EC12AD73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934829"/>
          </a:xfrm>
        </p:spPr>
        <p:txBody>
          <a:bodyPr>
            <a:normAutofit fontScale="90000"/>
          </a:bodyPr>
          <a:lstStyle/>
          <a:p>
            <a:br>
              <a:rPr lang="en-US" sz="2400" b="1" i="0" dirty="0">
                <a:solidFill>
                  <a:srgbClr val="FF6600"/>
                </a:solidFill>
                <a:effectLst/>
                <a:latin typeface="Lato"/>
              </a:rPr>
            </a:br>
            <a:br>
              <a:rPr lang="en-US" sz="2400" b="1" i="0" dirty="0">
                <a:solidFill>
                  <a:srgbClr val="FF6600"/>
                </a:solidFill>
                <a:effectLst/>
                <a:latin typeface="Lato"/>
              </a:rPr>
            </a:br>
            <a:br>
              <a:rPr lang="en-US" sz="2400" b="1" i="0" dirty="0">
                <a:solidFill>
                  <a:srgbClr val="FF6600"/>
                </a:solidFill>
                <a:effectLst/>
                <a:latin typeface="Lato"/>
              </a:rPr>
            </a:br>
            <a:br>
              <a:rPr lang="en-US" sz="2400" b="1" i="0" dirty="0">
                <a:solidFill>
                  <a:srgbClr val="FF6600"/>
                </a:solidFill>
                <a:effectLst/>
                <a:latin typeface="Lato"/>
              </a:rPr>
            </a:br>
            <a:br>
              <a:rPr lang="en-US" sz="2400" b="1" i="0" dirty="0">
                <a:solidFill>
                  <a:srgbClr val="FF6600"/>
                </a:solidFill>
                <a:effectLst/>
                <a:latin typeface="Lato"/>
              </a:rPr>
            </a:br>
            <a:br>
              <a:rPr lang="en-US" sz="2400" b="1" i="0" dirty="0">
                <a:solidFill>
                  <a:srgbClr val="FF6600"/>
                </a:solidFill>
                <a:effectLst/>
                <a:latin typeface="Lato"/>
              </a:rPr>
            </a:br>
            <a:br>
              <a:rPr lang="en-US" sz="2400" b="1" i="0" dirty="0">
                <a:solidFill>
                  <a:srgbClr val="FF6600"/>
                </a:solidFill>
                <a:effectLst/>
                <a:latin typeface="Lato"/>
              </a:rPr>
            </a:br>
            <a:r>
              <a:rPr lang="kn-IN" sz="2400" b="1" i="0" dirty="0">
                <a:solidFill>
                  <a:srgbClr val="FF6600"/>
                </a:solidFill>
                <a:effectLst/>
                <a:latin typeface="Lato"/>
              </a:rPr>
              <a:t>ಗದ್ಯ ಭಾಗ- 6         ಜನಪದ ಕಲೆಗಳ ವೈಭವ</a:t>
            </a:r>
            <a:br>
              <a:rPr lang="kn-IN" sz="2400" b="0" i="0" dirty="0">
                <a:solidFill>
                  <a:srgbClr val="0A0A0A"/>
                </a:solidFill>
                <a:effectLst/>
                <a:latin typeface="Lato"/>
              </a:rPr>
            </a:br>
            <a:r>
              <a:rPr lang="kn-IN" sz="2400" b="1" i="0" dirty="0">
                <a:solidFill>
                  <a:srgbClr val="000000"/>
                </a:solidFill>
                <a:effectLst/>
                <a:latin typeface="Lato"/>
              </a:rPr>
              <a:t>– ಸಮಿತಿ ರಚನೆ</a:t>
            </a:r>
            <a:br>
              <a:rPr lang="kn-IN" sz="2400" b="0" i="0" dirty="0">
                <a:solidFill>
                  <a:srgbClr val="0A0A0A"/>
                </a:solidFill>
                <a:effectLst/>
                <a:latin typeface="Lato"/>
              </a:rPr>
            </a:br>
            <a:r>
              <a:rPr lang="kn-IN" sz="2400" b="1" i="0" dirty="0">
                <a:solidFill>
                  <a:srgbClr val="FF6600"/>
                </a:solidFill>
                <a:effectLst/>
                <a:latin typeface="Lato"/>
              </a:rPr>
              <a:t>ಕೃತಿಕಾರರ ಪರಿಚಯ</a:t>
            </a:r>
            <a:br>
              <a:rPr lang="kn-IN" sz="2400" b="1" i="0" dirty="0">
                <a:solidFill>
                  <a:srgbClr val="0A0A0A"/>
                </a:solidFill>
                <a:effectLst/>
                <a:latin typeface="Lato"/>
              </a:rPr>
            </a:br>
            <a:r>
              <a:rPr lang="kn-IN" sz="2400" b="0" i="0" dirty="0">
                <a:solidFill>
                  <a:srgbClr val="0A0A0A"/>
                </a:solidFill>
                <a:effectLst/>
                <a:latin typeface="Lato"/>
              </a:rPr>
              <a:t>ಪ್ರಕೃತ ಜನಪದ ಕಲೆಗಳ ವೈಭವ – ಜಾನಪದ ಗದ್ಯ ಭಾಗವನ್ನು ಮೈಸೂರು ವಿಶ್ವವಿದ್ಯಾನಿಲಯದ ಕುವೆಂಪು ಕನ್ನಡ ಅಧ್ಯಯನ ಸಂಸ್ಥೆ ಪ್ರಕಟಿಸಿರುವ ಜಾನಪದ ವಿಷಯ ವಿಶ್ವಕೋಶ ಮತ್ತು ರಾಷ್ಟ್ರೀಯ ಮಾಧ್ಯಮಿಕ ಶಿಕ್ಷಣ ಅಭಿಯಾನ [ ಕರ್ನಾಟಕ ] ಹೊರತಂದಿರುವ ‘ </a:t>
            </a:r>
            <a:r>
              <a:rPr lang="kn-IN" sz="2400" b="1" i="0" dirty="0">
                <a:solidFill>
                  <a:srgbClr val="000000"/>
                </a:solidFill>
                <a:effectLst/>
                <a:latin typeface="Lato"/>
              </a:rPr>
              <a:t>ವಿಷಯ ಸಂಪದೀಕರಣ ಸಂಪನ್ಮೂಲ ಸಾಹಿತ್ಯ – ಕನ್ನಡ ಭಾಷ ”</a:t>
            </a:r>
            <a:r>
              <a:rPr lang="kn-IN" sz="2400" b="0" i="0" dirty="0">
                <a:solidFill>
                  <a:srgbClr val="0A0A0A"/>
                </a:solidFill>
                <a:effectLst/>
                <a:latin typeface="Lato"/>
              </a:rPr>
              <a:t> ಕೃತಿಗಳಲ್ಲಿರುವ ಸಂಪನ್ಮೂಲದ ಆಧಾರದಿಂದ ಈ ಗದ್ಯ ಭಾಗವನ್ನು ನಿಗದಿಪಡಿಸಿದೆ</a:t>
            </a:r>
            <a:br>
              <a:rPr lang="kn-IN" sz="800" b="0" i="0" dirty="0">
                <a:solidFill>
                  <a:srgbClr val="0A0A0A"/>
                </a:solidFill>
                <a:effectLst/>
                <a:latin typeface="Lato"/>
              </a:rPr>
            </a:br>
            <a:endParaRPr lang="en-IN" sz="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249C48-1C92-6DCA-6216-9ABF9556F3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1559" y="7156579"/>
            <a:ext cx="9156441" cy="746449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3256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14F51-BBFA-1B02-FD41-4512F117A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472"/>
            <a:ext cx="10515600" cy="1325563"/>
          </a:xfrm>
        </p:spPr>
        <p:txBody>
          <a:bodyPr/>
          <a:lstStyle/>
          <a:p>
            <a:r>
              <a:rPr lang="en-US" sz="4400" b="1" i="0" dirty="0">
                <a:solidFill>
                  <a:srgbClr val="000000"/>
                </a:solidFill>
                <a:effectLst/>
                <a:latin typeface="Lato"/>
              </a:rPr>
              <a:t>  </a:t>
            </a:r>
            <a:r>
              <a:rPr lang="kn-IN" sz="4400" b="1" i="0" dirty="0">
                <a:solidFill>
                  <a:srgbClr val="000000"/>
                </a:solidFill>
                <a:effectLst/>
                <a:latin typeface="Lato"/>
              </a:rPr>
              <a:t>ವೀರಗಾಸೆ</a:t>
            </a:r>
            <a:r>
              <a:rPr lang="en-US" sz="4400" b="1" i="0" dirty="0">
                <a:solidFill>
                  <a:srgbClr val="000000"/>
                </a:solidFill>
                <a:effectLst/>
                <a:latin typeface="Lato"/>
              </a:rPr>
              <a:t>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59467-49B8-11A2-A994-06DD59226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63562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endParaRPr lang="kn-IN" sz="2400" b="1" i="0" dirty="0">
              <a:solidFill>
                <a:srgbClr val="0A0A0A"/>
              </a:solidFill>
              <a:effectLst/>
              <a:latin typeface="Lato"/>
            </a:endParaRPr>
          </a:p>
          <a:p>
            <a:pPr algn="l"/>
            <a:r>
              <a:rPr lang="kn-IN" sz="2400" b="0" i="0" dirty="0">
                <a:solidFill>
                  <a:srgbClr val="0A0A0A"/>
                </a:solidFill>
                <a:effectLst/>
                <a:latin typeface="Lato"/>
              </a:rPr>
              <a:t>ವೀರಗಾಸೆಯು ಶೈವ ಸಂಪ್ರದಾಯದ ಧಾರ್ಮಿಕ ವೀರನೃತ್ಯ , ಇಬ್ಬರಿಂದ ಮೂವತ್ತು ಮಂದಿ ಇದರಲ್ಲಿ ಭಾಗವಹಿಸುತ್ತಾರೆ ,ಆದ್ದರಿಂದ ಸಾಮೂಹಿಕ ನೃತ್ಯ ಎಂದು ಪ್ರಸಿದ್ಧಿಯಾದ ಕರ್ನಾಟಕ ಜನಪದ ಕಲೆ .</a:t>
            </a:r>
          </a:p>
          <a:p>
            <a:pPr algn="l"/>
            <a:r>
              <a:rPr lang="kn-IN" sz="2400" b="0" i="0" dirty="0">
                <a:solidFill>
                  <a:srgbClr val="0A0A0A"/>
                </a:solidFill>
                <a:effectLst/>
                <a:latin typeface="Lato"/>
              </a:rPr>
              <a:t>ಪಂಚವಾದ್ಯಗಳಾದ ತಾಳ , ಶ್ರುತಿ , ಚಮಾಳ , ಓಲಗ , ಕರಡೆ ಬಳಕೆಯಾಗುತ್ತವೆ . ವೀರಗಾಸೆ ಕುಣಿತದವರ ವೇಷಭೂಷಣ ವಿಶೇಷವಾಗಿರುತ್ತದೆ . ಬಿಳಿಯ ಪಂಚೆಯ ವೀರಗಚ್ಚೆ , ತಲೆಗೆ ಅರಿಶಿಣ ಹೆಚ್ಚುತ್ತಾ ಹೋಗುತ್ತದೆ .</a:t>
            </a:r>
          </a:p>
          <a:p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CD3C7D-3E56-D604-FD07-5E5E5884C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3778" y="2024742"/>
            <a:ext cx="4366727" cy="38501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12950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B984-7064-5726-13D7-FCAB6E928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3102"/>
            <a:ext cx="10515600" cy="897586"/>
          </a:xfrm>
        </p:spPr>
        <p:txBody>
          <a:bodyPr>
            <a:normAutofit fontScale="90000"/>
          </a:bodyPr>
          <a:lstStyle/>
          <a:p>
            <a:pPr algn="ctr"/>
            <a:r>
              <a:rPr lang="kn-IN" sz="4800" b="1" dirty="0">
                <a:solidFill>
                  <a:srgbClr val="FF0000"/>
                </a:solidFill>
              </a:rPr>
              <a:t>ವೀರಗಾಸೆ ಶೈವ ನೃತ್ಯದ ವಿಡಿಯೋ</a:t>
            </a:r>
            <a:br>
              <a:rPr lang="kn-IN" dirty="0"/>
            </a:br>
            <a:endParaRPr lang="en-IN" dirty="0"/>
          </a:p>
        </p:txBody>
      </p:sp>
      <p:pic>
        <p:nvPicPr>
          <p:cNvPr id="4" name="ppt2">
            <a:hlinkClick r:id="" action="ppaction://media"/>
            <a:extLst>
              <a:ext uri="{FF2B5EF4-FFF2-40B4-BE49-F238E27FC236}">
                <a16:creationId xmlns:a16="http://schemas.microsoft.com/office/drawing/2014/main" id="{9625531D-E5E2-2338-F99A-15C40D799F8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176808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4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DD88E-9051-AB79-AF46-5155C143E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2C24E-1B38-1257-FC23-131020A73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kn-IN" b="0" i="0" dirty="0">
                <a:solidFill>
                  <a:srgbClr val="0A0A0A"/>
                </a:solidFill>
                <a:effectLst/>
                <a:latin typeface="Lato"/>
              </a:rPr>
              <a:t>ವೀರಭದ ಅಥವಾ ನೀಲಿ ಬಣ್ಣದ ರುಮಾಲು , ಕಾವಿ ಬಣ್ಣದ ಕಸಯಂಗಿ , ಕೊರಳಲ್ಲಿ ರುದ್ರಾಕ್ಷಿ ಸರ , ಹಣೆಗೆ ವಿಭೂತಿ , ಕರ್ಣಕುಂಡಲ , ಸೊಂಟಪಟ್ಟಿ , ಬಿಚ್ಚುಗತ್ತಿ , ಕಾಲ್ಗೆಜ್ಜೆ ಧರಿಸುತ್ತಾರೆ .</a:t>
            </a:r>
          </a:p>
          <a:p>
            <a:pPr algn="l"/>
            <a:r>
              <a:rPr lang="kn-IN" b="1" i="0" dirty="0">
                <a:solidFill>
                  <a:srgbClr val="000000"/>
                </a:solidFill>
                <a:effectLst/>
                <a:latin typeface="Lato"/>
              </a:rPr>
              <a:t>“ </a:t>
            </a:r>
            <a:r>
              <a:rPr lang="kn-IN" b="1" i="0" dirty="0">
                <a:solidFill>
                  <a:srgbClr val="FF0000"/>
                </a:solidFill>
                <a:effectLst/>
                <a:latin typeface="Lato"/>
              </a:rPr>
              <a:t>ಆಹಹಾ ರುದ್ರಾ ಆಹಹಾ ದೇವಾ </a:t>
            </a:r>
            <a:r>
              <a:rPr lang="kn-IN" b="1" i="0" dirty="0">
                <a:solidFill>
                  <a:srgbClr val="000000"/>
                </a:solidFill>
                <a:effectLst/>
                <a:latin typeface="Lato"/>
              </a:rPr>
              <a:t>”</a:t>
            </a:r>
            <a:r>
              <a:rPr lang="kn-IN" b="1" i="0" dirty="0">
                <a:solidFill>
                  <a:srgbClr val="0A0A0A"/>
                </a:solidFill>
                <a:effectLst/>
                <a:latin typeface="Lato"/>
              </a:rPr>
              <a:t> </a:t>
            </a:r>
            <a:r>
              <a:rPr lang="kn-IN" b="0" i="0" dirty="0">
                <a:solidFill>
                  <a:srgbClr val="0A0A0A"/>
                </a:solidFill>
                <a:effectLst/>
                <a:latin typeface="Lato"/>
              </a:rPr>
              <a:t>ಎಂದು ವೀರಗಾಸೆಯ ನರ್ತಕ ಹೇಳುವ ಒಡಪಿನೊಂದಿಗೆ ಕುಣಿತ ಪ್ರಾರಂಭವಾಗುತ್ತದೆ ,</a:t>
            </a:r>
          </a:p>
          <a:p>
            <a:pPr algn="l"/>
            <a:r>
              <a:rPr lang="kn-IN" b="0" i="0" dirty="0">
                <a:solidFill>
                  <a:srgbClr val="0A0A0A"/>
                </a:solidFill>
                <a:effectLst/>
                <a:latin typeface="Lato"/>
              </a:rPr>
              <a:t>ಈ ಕುಣಿತದಲ್ಲಿ ವೀರಭದ್ರ ಹುಟ್ಟಿದ ಸಂದರ್ಭದ ವರ್ಣಯಿದೆ . “ ವೀರಭದ್ರದೇವರು ಹುಟ್ಟಿದ ರೂಪ ಎಂತು ಎಂದೊಡೆ ಹುಟ್ಟಿದಾಗಲೆ ಹೂವಿನಗಾಸ್ ಮಂಜುಳಗಾಸ , </a:t>
            </a:r>
            <a:r>
              <a:rPr lang="kn-IN" b="0" i="0">
                <a:solidFill>
                  <a:srgbClr val="0A0A0A"/>
                </a:solidFill>
                <a:effectLst/>
                <a:latin typeface="Lato"/>
              </a:rPr>
              <a:t>ಬ್ರಹ್ಮಗಾಸೆ , ವಿಷ್ಣುಗಾಸ , ರುದ್ರಗಾಸೆ , ಮೆಟ್ಟಿದ ಹೊನ್ಯಾವಿಗೆ , ಸಾವಿರ ಶಿರ , ಮೂರುಸಾವಿರ ನಯನ , ಎರಡುಸಾವಿರ ಭುಜ , ಕಕ್ಕರಿಸಿದ ರ್ಶು , ಜುಂಜುಮಂಡೆ ಇಂತಪ್ಪ ಶ್ರೀ ವೀರಭದ್ರದೇವರು .</a:t>
            </a:r>
            <a:endParaRPr lang="kn-IN" b="0" i="0" dirty="0">
              <a:solidFill>
                <a:srgbClr val="0A0A0A"/>
              </a:solidFill>
              <a:effectLst/>
              <a:latin typeface="La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0771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08235-8E63-CAEE-4056-01D8FAECB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518" y="365125"/>
            <a:ext cx="7416282" cy="1325563"/>
          </a:xfrm>
        </p:spPr>
        <p:txBody>
          <a:bodyPr/>
          <a:lstStyle/>
          <a:p>
            <a:r>
              <a:rPr lang="kn-IN" b="1" dirty="0">
                <a:solidFill>
                  <a:srgbClr val="FF0000"/>
                </a:solidFill>
              </a:rPr>
              <a:t>ಕೇಂದ್ರ ಪ್ರಶ್ನೆಗಳು</a:t>
            </a:r>
            <a:br>
              <a:rPr lang="kn-IN" dirty="0"/>
            </a:b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C17A274-C9BC-97A6-AF8F-F94870F798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535634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3475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E64A8-2F69-E8EE-9350-30F6CCF3A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80F519-7BD0-FC54-2CCA-A12D286D23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22767"/>
              </p:ext>
            </p:extLst>
          </p:nvPr>
        </p:nvGraphicFramePr>
        <p:xfrm>
          <a:off x="950168" y="2478767"/>
          <a:ext cx="10515600" cy="40141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4629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2C859-52DE-2B73-9A19-E35EB9B4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6D09E9B-361B-3F07-4C57-6F4593661E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9426280"/>
              </p:ext>
            </p:extLst>
          </p:nvPr>
        </p:nvGraphicFramePr>
        <p:xfrm>
          <a:off x="838200" y="1825625"/>
          <a:ext cx="10515600" cy="4061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47389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F20B4D-67EC-A25D-7B20-47C51264D8E4}"/>
              </a:ext>
            </a:extLst>
          </p:cNvPr>
          <p:cNvSpPr txBox="1"/>
          <p:nvPr/>
        </p:nvSpPr>
        <p:spPr>
          <a:xfrm>
            <a:off x="158622" y="578385"/>
            <a:ext cx="12353731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dirty="0" err="1"/>
              <a:t>ಬಿಟ್ಟ</a:t>
            </a:r>
            <a:r>
              <a:rPr lang="en-IN" sz="3600" dirty="0"/>
              <a:t> </a:t>
            </a:r>
            <a:r>
              <a:rPr lang="en-IN" sz="3600" dirty="0" err="1"/>
              <a:t>ಸ್ಥಳಗಳನ್ನು</a:t>
            </a:r>
            <a:r>
              <a:rPr lang="en-IN" sz="3600" dirty="0"/>
              <a:t> </a:t>
            </a:r>
            <a:r>
              <a:rPr lang="en-IN" sz="3600" dirty="0" err="1"/>
              <a:t>ತುಂಬಿರಿ</a:t>
            </a:r>
            <a:endParaRPr lang="en-IN" sz="3600" dirty="0"/>
          </a:p>
          <a:p>
            <a:endParaRPr lang="en-IN" sz="3600" dirty="0"/>
          </a:p>
          <a:p>
            <a:r>
              <a:rPr lang="kn-IN" sz="3600" dirty="0">
                <a:solidFill>
                  <a:srgbClr val="FF0000"/>
                </a:solidFill>
              </a:rPr>
              <a:t>1</a:t>
            </a:r>
            <a:r>
              <a:rPr lang="kn-IN" sz="3600" dirty="0"/>
              <a:t>.</a:t>
            </a:r>
            <a:r>
              <a:rPr lang="kn-IN" sz="3600" b="1" dirty="0">
                <a:solidFill>
                  <a:srgbClr val="FF0000"/>
                </a:solidFill>
              </a:rPr>
              <a:t>ವೀರಗಾಸೆ ಶೈವ ಸಂಪ್ರದಾಯ----------ವಿರನೈತ್ಯ</a:t>
            </a:r>
          </a:p>
          <a:p>
            <a:r>
              <a:rPr lang="kn-IN" sz="3600" b="0" i="0" dirty="0">
                <a:solidFill>
                  <a:srgbClr val="0070C0"/>
                </a:solidFill>
              </a:rPr>
              <a:t>ಉತ್ತರ :</a:t>
            </a:r>
            <a:r>
              <a:rPr lang="kn-IN" sz="3600" b="0" i="0" dirty="0">
                <a:solidFill>
                  <a:srgbClr val="0070C0"/>
                </a:solidFill>
                <a:effectLst/>
                <a:latin typeface="Lato"/>
              </a:rPr>
              <a:t>ಧಾರ್ಮಿಕ ವೀರನೃತ್ಯ</a:t>
            </a:r>
            <a:r>
              <a:rPr lang="kn-IN" sz="3600" b="0" i="0" dirty="0">
                <a:solidFill>
                  <a:srgbClr val="0A0A0A"/>
                </a:solidFill>
                <a:effectLst/>
                <a:latin typeface="Lato"/>
              </a:rPr>
              <a:t> </a:t>
            </a:r>
            <a:endParaRPr lang="en-US" sz="3600" b="0" i="0" dirty="0">
              <a:solidFill>
                <a:srgbClr val="0A0A0A"/>
              </a:solidFill>
              <a:effectLst/>
              <a:latin typeface="Lato"/>
            </a:endParaRPr>
          </a:p>
          <a:p>
            <a:endParaRPr lang="en-US" sz="3600" dirty="0">
              <a:solidFill>
                <a:srgbClr val="0A0A0A"/>
              </a:solidFill>
              <a:latin typeface="Lato"/>
            </a:endParaRPr>
          </a:p>
          <a:p>
            <a:r>
              <a:rPr lang="kn-IN" sz="3600" b="1" dirty="0">
                <a:solidFill>
                  <a:srgbClr val="FF0000"/>
                </a:solidFill>
              </a:rPr>
              <a:t>2.ಅಹಹಾ ರುದ್ರಾ -------</a:t>
            </a:r>
          </a:p>
          <a:p>
            <a:r>
              <a:rPr lang="kn-IN" sz="3600" b="0" i="0" dirty="0">
                <a:solidFill>
                  <a:srgbClr val="0070C0"/>
                </a:solidFill>
              </a:rPr>
              <a:t>ಉತ್ತರ :</a:t>
            </a:r>
            <a:r>
              <a:rPr lang="kn-IN" sz="3600" b="1" i="0" dirty="0">
                <a:solidFill>
                  <a:srgbClr val="0070C0"/>
                </a:solidFill>
                <a:effectLst/>
                <a:latin typeface="Lato"/>
              </a:rPr>
              <a:t> </a:t>
            </a:r>
            <a:r>
              <a:rPr lang="kn-IN" sz="3600" i="0" dirty="0">
                <a:solidFill>
                  <a:srgbClr val="0070C0"/>
                </a:solidFill>
                <a:effectLst/>
                <a:latin typeface="Lato"/>
              </a:rPr>
              <a:t>ದೇವಾ</a:t>
            </a:r>
            <a:endParaRPr lang="en-IN" sz="3600" dirty="0">
              <a:solidFill>
                <a:srgbClr val="0070C0"/>
              </a:solidFill>
            </a:endParaRPr>
          </a:p>
          <a:p>
            <a:endParaRPr lang="en-IN" sz="3600" dirty="0"/>
          </a:p>
          <a:p>
            <a:r>
              <a:rPr lang="kn-IN" sz="3600" b="1" dirty="0">
                <a:solidFill>
                  <a:srgbClr val="FF0000"/>
                </a:solidFill>
              </a:rPr>
              <a:t>3.ಸಾವಿರ ಶಿರ ಮೂರು ಸಾವಿರ-------</a:t>
            </a:r>
          </a:p>
          <a:p>
            <a:r>
              <a:rPr lang="kn-IN" sz="3600" b="0" i="0" dirty="0">
                <a:solidFill>
                  <a:srgbClr val="0070C0"/>
                </a:solidFill>
              </a:rPr>
              <a:t>ಉತ್ತರ :</a:t>
            </a:r>
            <a:r>
              <a:rPr lang="kn-IN" sz="3600" b="0" i="0" dirty="0">
                <a:solidFill>
                  <a:srgbClr val="0070C0"/>
                </a:solidFill>
                <a:effectLst/>
                <a:latin typeface="Lato"/>
              </a:rPr>
              <a:t> ಮೂರುಸಾವಿರ ನಯನ</a:t>
            </a:r>
            <a:endParaRPr lang="en-IN" sz="3600" dirty="0">
              <a:solidFill>
                <a:srgbClr val="0070C0"/>
              </a:solidFill>
            </a:endParaRPr>
          </a:p>
          <a:p>
            <a:endParaRPr lang="en-IN" sz="3600" dirty="0"/>
          </a:p>
          <a:p>
            <a:endParaRPr lang="en-IN" sz="3600" dirty="0"/>
          </a:p>
          <a:p>
            <a:endParaRPr lang="en-IN" sz="3600" dirty="0"/>
          </a:p>
          <a:p>
            <a:endParaRPr lang="en-IN" sz="3600" dirty="0"/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844041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84519-54D2-9DB6-9B9E-3540CD44FE52}"/>
              </a:ext>
            </a:extLst>
          </p:cNvPr>
          <p:cNvSpPr txBox="1"/>
          <p:nvPr/>
        </p:nvSpPr>
        <p:spPr>
          <a:xfrm>
            <a:off x="414779" y="452487"/>
            <a:ext cx="11660957" cy="8340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n-IN" sz="2800" b="1" dirty="0">
                <a:solidFill>
                  <a:srgbClr val="FF0000"/>
                </a:solidFill>
              </a:rPr>
              <a:t>ಚಟುವಟಿಕೆ</a:t>
            </a:r>
            <a:endParaRPr lang="en-US" sz="2800" b="1" dirty="0">
              <a:solidFill>
                <a:srgbClr val="FF0000"/>
              </a:solidFill>
            </a:endParaRPr>
          </a:p>
          <a:p>
            <a:pPr algn="ctr"/>
            <a:endParaRPr lang="en-US" sz="2800" b="1" dirty="0">
              <a:solidFill>
                <a:srgbClr val="FF0000"/>
              </a:solidFill>
            </a:endParaRPr>
          </a:p>
          <a:p>
            <a:pPr marL="457200" indent="-457200" algn="ctr">
              <a:buFont typeface="Wingdings" panose="05000000000000000000" pitchFamily="2" charset="2"/>
              <a:buChar char="v"/>
            </a:pPr>
            <a:r>
              <a:rPr lang="kn-IN" sz="2800" b="1" dirty="0"/>
              <a:t>ವೀರ ಭದ್ರ ಹುಟ್ಟಿದ ವರ್ಣನೆ</a:t>
            </a:r>
            <a:endParaRPr lang="en-US" sz="2800" b="1" dirty="0"/>
          </a:p>
          <a:p>
            <a:pPr algn="ctr"/>
            <a:endParaRPr lang="en-US" sz="2800" b="1" dirty="0">
              <a:solidFill>
                <a:srgbClr val="FF0000"/>
              </a:solidFill>
            </a:endParaRPr>
          </a:p>
          <a:p>
            <a:pPr algn="ctr"/>
            <a:r>
              <a:rPr lang="kn-IN" sz="2800" b="1" dirty="0">
                <a:solidFill>
                  <a:srgbClr val="FF0000"/>
                </a:solidFill>
              </a:rPr>
              <a:t>ಮನೆಕೆಲಸ</a:t>
            </a:r>
            <a:endParaRPr lang="en-US" sz="2800" b="1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                   1. </a:t>
            </a:r>
            <a:r>
              <a:rPr lang="kn-IN" dirty="0"/>
              <a:t>ವೀರಗಾಸೆ ಎಂದರೇನು ವೀರ ನೃತ್ಯದ ಚಿತ್ರಪಟವನ್ನು ಸಂಗ್ರಯಿಂಸಿ ಕೊಂಡು ಬನ್ನಿರಿ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1807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307</Words>
  <Application>Microsoft Office PowerPoint</Application>
  <PresentationFormat>Widescreen</PresentationFormat>
  <Paragraphs>53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Lato</vt:lpstr>
      <vt:lpstr>Wingdings</vt:lpstr>
      <vt:lpstr>Office Theme</vt:lpstr>
      <vt:lpstr>       ಗದ್ಯ ಭಾಗ- 6         ಜನಪದ ಕಲೆಗಳ ವೈಭವ – ಸಮಿತಿ ರಚನೆ ಕೃತಿಕಾರರ ಪರಿಚಯ ಪ್ರಕೃತ ಜನಪದ ಕಲೆಗಳ ವೈಭವ – ಜಾನಪದ ಗದ್ಯ ಭಾಗವನ್ನು ಮೈಸೂರು ವಿಶ್ವವಿದ್ಯಾನಿಲಯದ ಕುವೆಂಪು ಕನ್ನಡ ಅಧ್ಯಯನ ಸಂಸ್ಥೆ ಪ್ರಕಟಿಸಿರುವ ಜಾನಪದ ವಿಷಯ ವಿಶ್ವಕೋಶ ಮತ್ತು ರಾಷ್ಟ್ರೀಯ ಮಾಧ್ಯಮಿಕ ಶಿಕ್ಷಣ ಅಭಿಯಾನ [ ಕರ್ನಾಟಕ ] ಹೊರತಂದಿರುವ ‘ ವಿಷಯ ಸಂಪದೀಕರಣ ಸಂಪನ್ಮೂಲ ಸಾಹಿತ್ಯ – ಕನ್ನಡ ಭಾಷ ” ಕೃತಿಗಳಲ್ಲಿರುವ ಸಂಪನ್ಮೂಲದ ಆಧಾರದಿಂದ ಈ ಗದ್ಯ ಭಾಗವನ್ನು ನಿಗದಿಪಡಿಸಿದೆ </vt:lpstr>
      <vt:lpstr>  ವೀರಗಾಸೆ </vt:lpstr>
      <vt:lpstr>ವೀರಗಾಸೆ ಶೈವ ನೃತ್ಯದ ವಿಡಿಯೋ </vt:lpstr>
      <vt:lpstr>PowerPoint Presentation</vt:lpstr>
      <vt:lpstr>ಕೇಂದ್ರ ಪ್ರಶ್ನೆಗಳು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ಗದ್ಯ ಭಾಗ- 6         ಜನಪದ ಕಲೆಗಳ ವೈಭವ – ಸಮಿತಿ ರಚನೆ ಕೃತಿಕಾರರ ಪರಿಚಯ ಪ್ರಕೃತ ಜನಪದ ಕಲೆಗಳ ವೈಭವ – ಜಾನಪದ ಗದ್ಯ ಭಾಗವನ್ನು ಮೈಸೂರು ವಿಶ್ವವಿದ್ಯಾನಿಲಯದ ಕುವೆಂಪು ಕನ್ನಡ ಅಧ್ಯಯನ ಸಂಸ್ಥೆ ಪ್ರಕಟಿಸಿರುವ ಜಾನಪದ ವಿಷಯ ವಿಶ್ವಕೋಶ ಮತ್ತು ರಾಷ್ಟ್ರೀಯ ಮಾಧ್ಯಮಿಕ ಶಿಕ್ಷಣ ಅಭಿಯಾನ [ ಕರ್ನಾಟಕ ] ಹೊರತಂದಿರುವ ‘ ವಿಷಯ ಸಂಪದೀಕರಣ ಸಂಪನ್ಮೂಲ ಸಾಹಿತ್ಯ – ಕನ್ನಡ ಭಾಷ ” ಕೃತಿಗಳಲ್ಲಿರುವ ಸಂಪನ್ಮೂಲದ ಆಧಾರದಿಂದ ಈ ಗದ್ಯ ಭಾಗವನ್ನು ನಿಗದಿಪಡಿಸಿದೆ </dc:title>
  <dc:creator>Altaf Nadaf</dc:creator>
  <cp:lastModifiedBy>Altaf Nadaf</cp:lastModifiedBy>
  <cp:revision>1</cp:revision>
  <dcterms:created xsi:type="dcterms:W3CDTF">2022-11-09T13:22:48Z</dcterms:created>
  <dcterms:modified xsi:type="dcterms:W3CDTF">2022-11-09T13:22:48Z</dcterms:modified>
</cp:coreProperties>
</file>

<file path=docProps/thumbnail.jpeg>
</file>